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61" r:id="rId3"/>
    <p:sldId id="284" r:id="rId4"/>
    <p:sldId id="285" r:id="rId5"/>
    <p:sldId id="263" r:id="rId6"/>
    <p:sldId id="265" r:id="rId7"/>
    <p:sldId id="288" r:id="rId8"/>
    <p:sldId id="289" r:id="rId9"/>
    <p:sldId id="290" r:id="rId10"/>
    <p:sldId id="286" r:id="rId11"/>
    <p:sldId id="287" r:id="rId12"/>
    <p:sldId id="270" r:id="rId1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8E83F3CD-839A-4FEA-A6A3-04F30421C701}">
  <a:tblStyle styleId="{8E83F3CD-839A-4FEA-A6A3-04F30421C70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-480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30310593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17485118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35f391192_0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35f391192_0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35f391192_0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35f391192_0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35f391192_0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35f391192_0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26419594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35f391192_0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35f391192_0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31288927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g35ed75ccf_0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4" name="Google Shape;224;g35ed75ccf_0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rgbClr val="22222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-11025" y="-11025"/>
            <a:ext cx="9144000" cy="5143500"/>
          </a:xfrm>
          <a:prstGeom prst="rect">
            <a:avLst/>
          </a:prstGeom>
          <a:solidFill>
            <a:srgbClr val="222222">
              <a:alpha val="646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5086350" y="-38100"/>
            <a:ext cx="4114800" cy="5219700"/>
          </a:xfrm>
          <a:custGeom>
            <a:avLst/>
            <a:gdLst/>
            <a:ahLst/>
            <a:cxnLst/>
            <a:rect l="l" t="t" r="r" b="b"/>
            <a:pathLst>
              <a:path w="164592" h="208788" extrusionOk="0">
                <a:moveTo>
                  <a:pt x="0" y="1524"/>
                </a:moveTo>
                <a:lnTo>
                  <a:pt x="107442" y="208788"/>
                </a:lnTo>
                <a:lnTo>
                  <a:pt x="164592" y="208788"/>
                </a:lnTo>
                <a:lnTo>
                  <a:pt x="164592" y="0"/>
                </a:lnTo>
                <a:close/>
              </a:path>
            </a:pathLst>
          </a:custGeom>
          <a:solidFill>
            <a:srgbClr val="FF8700">
              <a:alpha val="85380"/>
            </a:srgbClr>
          </a:solidFill>
          <a:ln>
            <a:noFill/>
          </a:ln>
        </p:spPr>
      </p:sp>
      <p:sp>
        <p:nvSpPr>
          <p:cNvPr id="12" name="Google Shape;12;p2"/>
          <p:cNvSpPr/>
          <p:nvPr/>
        </p:nvSpPr>
        <p:spPr>
          <a:xfrm flipH="1">
            <a:off x="-418950" y="4394400"/>
            <a:ext cx="8172300" cy="749100"/>
          </a:xfrm>
          <a:prstGeom prst="parallelogram">
            <a:avLst>
              <a:gd name="adj" fmla="val 51542"/>
            </a:avLst>
          </a:prstGeom>
          <a:solidFill>
            <a:srgbClr val="FFFFFF">
              <a:alpha val="1769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13" name="Google Shape;13;p2"/>
          <p:cNvSpPr/>
          <p:nvPr/>
        </p:nvSpPr>
        <p:spPr>
          <a:xfrm flipH="1">
            <a:off x="1028475" y="4166400"/>
            <a:ext cx="8369700" cy="228000"/>
          </a:xfrm>
          <a:prstGeom prst="parallelogram">
            <a:avLst>
              <a:gd name="adj" fmla="val 51542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1028475" y="0"/>
            <a:ext cx="5238600" cy="40200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/>
          <p:nvPr/>
        </p:nvSpPr>
        <p:spPr>
          <a:xfrm>
            <a:off x="-55075" y="-38100"/>
            <a:ext cx="3312625" cy="5214650"/>
          </a:xfrm>
          <a:custGeom>
            <a:avLst/>
            <a:gdLst/>
            <a:ahLst/>
            <a:cxnLst/>
            <a:rect l="l" t="t" r="r" b="b"/>
            <a:pathLst>
              <a:path w="132505" h="208586" extrusionOk="0">
                <a:moveTo>
                  <a:pt x="132505" y="207264"/>
                </a:moveTo>
                <a:lnTo>
                  <a:pt x="25063" y="0"/>
                </a:lnTo>
                <a:lnTo>
                  <a:pt x="0" y="202"/>
                </a:lnTo>
                <a:lnTo>
                  <a:pt x="1322" y="208586"/>
                </a:lnTo>
                <a:close/>
              </a:path>
            </a:pathLst>
          </a:custGeom>
          <a:solidFill>
            <a:srgbClr val="F3F3F3"/>
          </a:solidFill>
          <a:ln>
            <a:noFill/>
          </a:ln>
        </p:spPr>
      </p:sp>
      <p:sp>
        <p:nvSpPr>
          <p:cNvPr id="32" name="Google Shape;32;p5"/>
          <p:cNvSpPr/>
          <p:nvPr/>
        </p:nvSpPr>
        <p:spPr>
          <a:xfrm flipH="1">
            <a:off x="-903537" y="-17561"/>
            <a:ext cx="1759200" cy="749100"/>
          </a:xfrm>
          <a:prstGeom prst="parallelogram">
            <a:avLst>
              <a:gd name="adj" fmla="val 51542"/>
            </a:avLst>
          </a:prstGeom>
          <a:solidFill>
            <a:srgbClr val="22222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5"/>
          <p:cNvSpPr/>
          <p:nvPr/>
        </p:nvSpPr>
        <p:spPr>
          <a:xfrm flipH="1">
            <a:off x="472134" y="-9525"/>
            <a:ext cx="518400" cy="749100"/>
          </a:xfrm>
          <a:prstGeom prst="parallelogram">
            <a:avLst>
              <a:gd name="adj" fmla="val 75009"/>
            </a:avLst>
          </a:prstGeom>
          <a:solidFill>
            <a:srgbClr val="FF87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5"/>
          <p:cNvSpPr/>
          <p:nvPr/>
        </p:nvSpPr>
        <p:spPr>
          <a:xfrm flipH="1">
            <a:off x="742953" y="272850"/>
            <a:ext cx="7505700" cy="749100"/>
          </a:xfrm>
          <a:prstGeom prst="parallelogram">
            <a:avLst>
              <a:gd name="adj" fmla="val 51542"/>
            </a:avLst>
          </a:prstGeom>
          <a:solidFill>
            <a:srgbClr val="22222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35;p5"/>
          <p:cNvSpPr/>
          <p:nvPr/>
        </p:nvSpPr>
        <p:spPr>
          <a:xfrm flipH="1">
            <a:off x="7861618" y="272850"/>
            <a:ext cx="1759200" cy="749100"/>
          </a:xfrm>
          <a:prstGeom prst="parallelogram">
            <a:avLst>
              <a:gd name="adj" fmla="val 51542"/>
            </a:avLst>
          </a:prstGeom>
          <a:solidFill>
            <a:srgbClr val="FF87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5"/>
          <p:cNvSpPr/>
          <p:nvPr/>
        </p:nvSpPr>
        <p:spPr>
          <a:xfrm flipH="1">
            <a:off x="990375" y="4925850"/>
            <a:ext cx="8369700" cy="228000"/>
          </a:xfrm>
          <a:prstGeom prst="parallelogram">
            <a:avLst>
              <a:gd name="adj" fmla="val 51542"/>
            </a:avLst>
          </a:prstGeom>
          <a:solidFill>
            <a:srgbClr val="FF87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title"/>
          </p:nvPr>
        </p:nvSpPr>
        <p:spPr>
          <a:xfrm>
            <a:off x="1104900" y="276075"/>
            <a:ext cx="6724500" cy="74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body" idx="1"/>
          </p:nvPr>
        </p:nvSpPr>
        <p:spPr>
          <a:xfrm>
            <a:off x="1104900" y="1277625"/>
            <a:ext cx="7581900" cy="3648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SzPts val="3000"/>
              <a:buChar char="▸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▹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▹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-55075" y="-38100"/>
            <a:ext cx="3312625" cy="5214650"/>
          </a:xfrm>
          <a:custGeom>
            <a:avLst/>
            <a:gdLst/>
            <a:ahLst/>
            <a:cxnLst/>
            <a:rect l="l" t="t" r="r" b="b"/>
            <a:pathLst>
              <a:path w="132505" h="208586" extrusionOk="0">
                <a:moveTo>
                  <a:pt x="132505" y="207264"/>
                </a:moveTo>
                <a:lnTo>
                  <a:pt x="25063" y="0"/>
                </a:lnTo>
                <a:lnTo>
                  <a:pt x="0" y="202"/>
                </a:lnTo>
                <a:lnTo>
                  <a:pt x="1322" y="208586"/>
                </a:lnTo>
                <a:close/>
              </a:path>
            </a:pathLst>
          </a:custGeom>
          <a:solidFill>
            <a:srgbClr val="F3F3F3"/>
          </a:solidFill>
          <a:ln>
            <a:noFill/>
          </a:ln>
        </p:spPr>
      </p:sp>
      <p:sp>
        <p:nvSpPr>
          <p:cNvPr id="42" name="Google Shape;42;p6"/>
          <p:cNvSpPr/>
          <p:nvPr/>
        </p:nvSpPr>
        <p:spPr>
          <a:xfrm flipH="1">
            <a:off x="-903537" y="-17561"/>
            <a:ext cx="1759200" cy="749100"/>
          </a:xfrm>
          <a:prstGeom prst="parallelogram">
            <a:avLst>
              <a:gd name="adj" fmla="val 51542"/>
            </a:avLst>
          </a:prstGeom>
          <a:solidFill>
            <a:srgbClr val="22222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Google Shape;43;p6"/>
          <p:cNvSpPr/>
          <p:nvPr/>
        </p:nvSpPr>
        <p:spPr>
          <a:xfrm flipH="1">
            <a:off x="472134" y="-9525"/>
            <a:ext cx="518400" cy="749100"/>
          </a:xfrm>
          <a:prstGeom prst="parallelogram">
            <a:avLst>
              <a:gd name="adj" fmla="val 75009"/>
            </a:avLst>
          </a:prstGeom>
          <a:solidFill>
            <a:srgbClr val="FF87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p6"/>
          <p:cNvSpPr/>
          <p:nvPr/>
        </p:nvSpPr>
        <p:spPr>
          <a:xfrm flipH="1">
            <a:off x="742953" y="272850"/>
            <a:ext cx="7505700" cy="749100"/>
          </a:xfrm>
          <a:prstGeom prst="parallelogram">
            <a:avLst>
              <a:gd name="adj" fmla="val 51542"/>
            </a:avLst>
          </a:prstGeom>
          <a:solidFill>
            <a:srgbClr val="22222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" name="Google Shape;45;p6"/>
          <p:cNvSpPr/>
          <p:nvPr/>
        </p:nvSpPr>
        <p:spPr>
          <a:xfrm flipH="1">
            <a:off x="7861618" y="272850"/>
            <a:ext cx="1759200" cy="749100"/>
          </a:xfrm>
          <a:prstGeom prst="parallelogram">
            <a:avLst>
              <a:gd name="adj" fmla="val 51542"/>
            </a:avLst>
          </a:prstGeom>
          <a:solidFill>
            <a:srgbClr val="FF87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46;p6"/>
          <p:cNvSpPr/>
          <p:nvPr/>
        </p:nvSpPr>
        <p:spPr>
          <a:xfrm flipH="1">
            <a:off x="990375" y="4925850"/>
            <a:ext cx="8369700" cy="228000"/>
          </a:xfrm>
          <a:prstGeom prst="parallelogram">
            <a:avLst>
              <a:gd name="adj" fmla="val 51542"/>
            </a:avLst>
          </a:prstGeom>
          <a:solidFill>
            <a:srgbClr val="FF87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title"/>
          </p:nvPr>
        </p:nvSpPr>
        <p:spPr>
          <a:xfrm>
            <a:off x="1101386" y="272850"/>
            <a:ext cx="7574400" cy="74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 b="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 b="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 b="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 b="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 b="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 b="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 b="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 b="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 b="0"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body" idx="1"/>
          </p:nvPr>
        </p:nvSpPr>
        <p:spPr>
          <a:xfrm>
            <a:off x="1101375" y="1311550"/>
            <a:ext cx="3681900" cy="3537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93700">
              <a:spcBef>
                <a:spcPts val="600"/>
              </a:spcBef>
              <a:spcAft>
                <a:spcPts val="0"/>
              </a:spcAft>
              <a:buSzPts val="2600"/>
              <a:buChar char="▸"/>
              <a:defRPr sz="2600"/>
            </a:lvl1pPr>
            <a:lvl2pPr marL="914400" lvl="1" indent="-393700">
              <a:spcBef>
                <a:spcPts val="0"/>
              </a:spcBef>
              <a:spcAft>
                <a:spcPts val="0"/>
              </a:spcAft>
              <a:buSzPts val="2600"/>
              <a:buChar char="▹"/>
              <a:defRPr sz="2600"/>
            </a:lvl2pPr>
            <a:lvl3pPr marL="1371600" lvl="2" indent="-393700">
              <a:spcBef>
                <a:spcPts val="0"/>
              </a:spcBef>
              <a:spcAft>
                <a:spcPts val="0"/>
              </a:spcAft>
              <a:buSzPts val="2600"/>
              <a:buChar char="▹"/>
              <a:defRPr sz="2600"/>
            </a:lvl3pPr>
            <a:lvl4pPr marL="1828800" lvl="3" indent="-393700">
              <a:spcBef>
                <a:spcPts val="0"/>
              </a:spcBef>
              <a:spcAft>
                <a:spcPts val="0"/>
              </a:spcAft>
              <a:buSzPts val="2600"/>
              <a:buChar char="▹"/>
              <a:defRPr sz="2600"/>
            </a:lvl4pPr>
            <a:lvl5pPr marL="2286000" lvl="4" indent="-393700">
              <a:spcBef>
                <a:spcPts val="0"/>
              </a:spcBef>
              <a:spcAft>
                <a:spcPts val="0"/>
              </a:spcAft>
              <a:buSzPts val="2600"/>
              <a:buChar char="▹"/>
              <a:defRPr sz="2600"/>
            </a:lvl5pPr>
            <a:lvl6pPr marL="2743200" lvl="5" indent="-393700">
              <a:spcBef>
                <a:spcPts val="0"/>
              </a:spcBef>
              <a:spcAft>
                <a:spcPts val="0"/>
              </a:spcAft>
              <a:buSzPts val="2600"/>
              <a:buChar char="▹"/>
              <a:defRPr sz="2600"/>
            </a:lvl6pPr>
            <a:lvl7pPr marL="3200400" lvl="6" indent="-393700">
              <a:spcBef>
                <a:spcPts val="0"/>
              </a:spcBef>
              <a:spcAft>
                <a:spcPts val="0"/>
              </a:spcAft>
              <a:buSzPts val="2600"/>
              <a:buChar char="▹"/>
              <a:defRPr sz="2600"/>
            </a:lvl7pPr>
            <a:lvl8pPr marL="3657600" lvl="7" indent="-393700">
              <a:spcBef>
                <a:spcPts val="0"/>
              </a:spcBef>
              <a:spcAft>
                <a:spcPts val="0"/>
              </a:spcAft>
              <a:buSzPts val="2600"/>
              <a:buChar char="▹"/>
              <a:defRPr sz="2600"/>
            </a:lvl8pPr>
            <a:lvl9pPr marL="4114800" lvl="8" indent="-393700">
              <a:spcBef>
                <a:spcPts val="0"/>
              </a:spcBef>
              <a:spcAft>
                <a:spcPts val="0"/>
              </a:spcAft>
              <a:buSzPts val="2600"/>
              <a:buChar char="▹"/>
              <a:defRPr sz="2600"/>
            </a:lvl9pPr>
          </a:lstStyle>
          <a:p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body" idx="2"/>
          </p:nvPr>
        </p:nvSpPr>
        <p:spPr>
          <a:xfrm>
            <a:off x="5004949" y="1311550"/>
            <a:ext cx="3681900" cy="3537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93700">
              <a:spcBef>
                <a:spcPts val="600"/>
              </a:spcBef>
              <a:spcAft>
                <a:spcPts val="0"/>
              </a:spcAft>
              <a:buSzPts val="2600"/>
              <a:buChar char="▸"/>
              <a:defRPr sz="2600"/>
            </a:lvl1pPr>
            <a:lvl2pPr marL="914400" lvl="1" indent="-393700">
              <a:spcBef>
                <a:spcPts val="0"/>
              </a:spcBef>
              <a:spcAft>
                <a:spcPts val="0"/>
              </a:spcAft>
              <a:buSzPts val="2600"/>
              <a:buChar char="▹"/>
              <a:defRPr sz="2600"/>
            </a:lvl2pPr>
            <a:lvl3pPr marL="1371600" lvl="2" indent="-393700">
              <a:spcBef>
                <a:spcPts val="0"/>
              </a:spcBef>
              <a:spcAft>
                <a:spcPts val="0"/>
              </a:spcAft>
              <a:buSzPts val="2600"/>
              <a:buChar char="▹"/>
              <a:defRPr sz="2600"/>
            </a:lvl3pPr>
            <a:lvl4pPr marL="1828800" lvl="3" indent="-393700">
              <a:spcBef>
                <a:spcPts val="0"/>
              </a:spcBef>
              <a:spcAft>
                <a:spcPts val="0"/>
              </a:spcAft>
              <a:buSzPts val="2600"/>
              <a:buChar char="▹"/>
              <a:defRPr sz="2600"/>
            </a:lvl4pPr>
            <a:lvl5pPr marL="2286000" lvl="4" indent="-393700">
              <a:spcBef>
                <a:spcPts val="0"/>
              </a:spcBef>
              <a:spcAft>
                <a:spcPts val="0"/>
              </a:spcAft>
              <a:buSzPts val="2600"/>
              <a:buChar char="▹"/>
              <a:defRPr sz="2600"/>
            </a:lvl5pPr>
            <a:lvl6pPr marL="2743200" lvl="5" indent="-393700">
              <a:spcBef>
                <a:spcPts val="0"/>
              </a:spcBef>
              <a:spcAft>
                <a:spcPts val="0"/>
              </a:spcAft>
              <a:buSzPts val="2600"/>
              <a:buChar char="▹"/>
              <a:defRPr sz="2600"/>
            </a:lvl6pPr>
            <a:lvl7pPr marL="3200400" lvl="6" indent="-393700">
              <a:spcBef>
                <a:spcPts val="0"/>
              </a:spcBef>
              <a:spcAft>
                <a:spcPts val="0"/>
              </a:spcAft>
              <a:buSzPts val="2600"/>
              <a:buChar char="▹"/>
              <a:defRPr sz="2600"/>
            </a:lvl7pPr>
            <a:lvl8pPr marL="3657600" lvl="7" indent="-393700">
              <a:spcBef>
                <a:spcPts val="0"/>
              </a:spcBef>
              <a:spcAft>
                <a:spcPts val="0"/>
              </a:spcAft>
              <a:buSzPts val="2600"/>
              <a:buChar char="▹"/>
              <a:defRPr sz="2600"/>
            </a:lvl8pPr>
            <a:lvl9pPr marL="4114800" lvl="8" indent="-393700">
              <a:spcBef>
                <a:spcPts val="0"/>
              </a:spcBef>
              <a:spcAft>
                <a:spcPts val="0"/>
              </a:spcAft>
              <a:buSzPts val="2600"/>
              <a:buChar char="▹"/>
              <a:defRPr sz="2600"/>
            </a:lvl9pPr>
          </a:lstStyle>
          <a:p>
            <a:endParaRPr/>
          </a:p>
        </p:txBody>
      </p:sp>
      <p:sp>
        <p:nvSpPr>
          <p:cNvPr id="50" name="Google Shape;50;p6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1"/>
          <p:cNvSpPr/>
          <p:nvPr/>
        </p:nvSpPr>
        <p:spPr>
          <a:xfrm>
            <a:off x="-55075" y="-38100"/>
            <a:ext cx="3312625" cy="5214650"/>
          </a:xfrm>
          <a:custGeom>
            <a:avLst/>
            <a:gdLst/>
            <a:ahLst/>
            <a:cxnLst/>
            <a:rect l="l" t="t" r="r" b="b"/>
            <a:pathLst>
              <a:path w="132505" h="208586" extrusionOk="0">
                <a:moveTo>
                  <a:pt x="132505" y="207264"/>
                </a:moveTo>
                <a:lnTo>
                  <a:pt x="25063" y="0"/>
                </a:lnTo>
                <a:lnTo>
                  <a:pt x="0" y="202"/>
                </a:lnTo>
                <a:lnTo>
                  <a:pt x="1322" y="208586"/>
                </a:lnTo>
                <a:close/>
              </a:path>
            </a:pathLst>
          </a:custGeom>
          <a:solidFill>
            <a:srgbClr val="F3F3F3"/>
          </a:solidFill>
          <a:ln>
            <a:noFill/>
          </a:ln>
        </p:spPr>
      </p:sp>
      <p:sp>
        <p:nvSpPr>
          <p:cNvPr id="91" name="Google Shape;91;p11"/>
          <p:cNvSpPr/>
          <p:nvPr/>
        </p:nvSpPr>
        <p:spPr>
          <a:xfrm flipH="1">
            <a:off x="-903537" y="-17561"/>
            <a:ext cx="1759200" cy="749100"/>
          </a:xfrm>
          <a:prstGeom prst="parallelogram">
            <a:avLst>
              <a:gd name="adj" fmla="val 51542"/>
            </a:avLst>
          </a:prstGeom>
          <a:solidFill>
            <a:srgbClr val="22222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11"/>
          <p:cNvSpPr/>
          <p:nvPr/>
        </p:nvSpPr>
        <p:spPr>
          <a:xfrm flipH="1">
            <a:off x="472134" y="-9525"/>
            <a:ext cx="518400" cy="749100"/>
          </a:xfrm>
          <a:prstGeom prst="parallelogram">
            <a:avLst>
              <a:gd name="adj" fmla="val 75009"/>
            </a:avLst>
          </a:prstGeom>
          <a:solidFill>
            <a:srgbClr val="FF87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11"/>
          <p:cNvSpPr/>
          <p:nvPr/>
        </p:nvSpPr>
        <p:spPr>
          <a:xfrm flipH="1">
            <a:off x="990375" y="4925850"/>
            <a:ext cx="8369700" cy="228000"/>
          </a:xfrm>
          <a:prstGeom prst="parallelogram">
            <a:avLst>
              <a:gd name="adj" fmla="val 51542"/>
            </a:avLst>
          </a:prstGeom>
          <a:solidFill>
            <a:srgbClr val="FF87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11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104900" y="276075"/>
            <a:ext cx="6724500" cy="74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104900" y="1200150"/>
            <a:ext cx="7581900" cy="37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Clr>
                <a:srgbClr val="FF8700"/>
              </a:buClr>
              <a:buSzPts val="3000"/>
              <a:buFont typeface="Roboto"/>
              <a:buChar char="▸"/>
              <a:defRPr sz="30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2400"/>
              <a:buFont typeface="Roboto"/>
              <a:buChar char="▹"/>
              <a:defRPr sz="24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2400"/>
              <a:buFont typeface="Roboto"/>
              <a:buChar char="▹"/>
              <a:defRPr sz="24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1800"/>
              <a:buFont typeface="Roboto"/>
              <a:buChar char="▹"/>
              <a:defRPr sz="18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1800"/>
              <a:buFont typeface="Roboto"/>
              <a:buChar char="▹"/>
              <a:defRPr sz="18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1800"/>
              <a:buFont typeface="Roboto"/>
              <a:buChar char="▹"/>
              <a:defRPr sz="18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1800"/>
              <a:buFont typeface="Roboto"/>
              <a:buChar char="▹"/>
              <a:defRPr sz="18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1800"/>
              <a:buFont typeface="Roboto"/>
              <a:buChar char="▹"/>
              <a:defRPr sz="18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rgbClr val="FF8700"/>
              </a:buClr>
              <a:buSzPts val="1800"/>
              <a:buFont typeface="Roboto"/>
              <a:buChar char="▹"/>
              <a:defRPr sz="18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buNone/>
              <a:defRPr sz="1300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ctr">
              <a:buNone/>
              <a:defRPr sz="1300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ctr">
              <a:buNone/>
              <a:defRPr sz="1300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ctr">
              <a:buNone/>
              <a:defRPr sz="1300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ctr">
              <a:buNone/>
              <a:defRPr sz="1300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ctr">
              <a:buNone/>
              <a:defRPr sz="1300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ctr">
              <a:buNone/>
              <a:defRPr sz="1300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ctr">
              <a:buNone/>
              <a:defRPr sz="1300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ctr">
              <a:buNone/>
              <a:defRPr sz="1300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2" r:id="rId3"/>
    <p:sldLayoutId id="2147483657" r:id="rId4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fcprc.ru/projects/hotline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3"/>
          <p:cNvSpPr txBox="1">
            <a:spLocks noGrp="1"/>
          </p:cNvSpPr>
          <p:nvPr>
            <p:ph type="ctrTitle"/>
          </p:nvPr>
        </p:nvSpPr>
        <p:spPr>
          <a:xfrm>
            <a:off x="138545" y="138545"/>
            <a:ext cx="6530110" cy="4038473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ru-RU" sz="2800" dirty="0" smtClean="0"/>
              <a:t>КОНФИДЕНЦИАЛЬНОЕ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СОЦИАЛЬНО-</a:t>
            </a:r>
            <a:br>
              <a:rPr lang="ru-RU" sz="2800" dirty="0" smtClean="0"/>
            </a:br>
            <a:r>
              <a:rPr lang="ru-RU" sz="2800" dirty="0" smtClean="0"/>
              <a:t>ПСИХОЛОГИЧЕСКОЕ ТЕСТИРОВАНИЕ</a:t>
            </a:r>
            <a:br>
              <a:rPr lang="ru-RU" sz="2800" dirty="0" smtClean="0"/>
            </a:br>
            <a:r>
              <a:rPr lang="ru-RU" sz="2800" dirty="0" smtClean="0"/>
              <a:t>ОБУЧАЮЩИХСЯ 7-11 КЛАССОВ</a:t>
            </a:r>
            <a:br>
              <a:rPr lang="ru-RU" sz="2800" dirty="0" smtClean="0"/>
            </a:br>
            <a:r>
              <a:rPr lang="ru-RU" sz="2800" dirty="0" smtClean="0"/>
              <a:t>НА ДОБРОВОЛЬНОЙ ОСНОВЕ</a:t>
            </a:r>
            <a:br>
              <a:rPr lang="ru-RU" sz="2800" dirty="0" smtClean="0"/>
            </a:br>
            <a:r>
              <a:rPr lang="ru-RU" sz="1000" dirty="0" smtClean="0"/>
              <a:t/>
            </a:r>
            <a:br>
              <a:rPr lang="ru-RU" sz="1000" dirty="0" smtClean="0"/>
            </a:br>
            <a:r>
              <a:rPr lang="ru-RU" sz="1800" dirty="0" smtClean="0"/>
              <a:t>НА ПРЕДМЕТ РАННЕГО ВЫЯВЛЕНИЯ НЕМЕДИЦИНСКОГО ПОТРЕБЛЕНИЯ НАРКОТИЧЕСКИХ СРЕДСТВ И ПСИХОТРОПНЫХ ВЕЩЕСТВ</a:t>
            </a:r>
            <a:endParaRPr sz="1800" dirty="0"/>
          </a:p>
        </p:txBody>
      </p:sp>
      <p:sp>
        <p:nvSpPr>
          <p:cNvPr id="3" name="Google Shape;105;p13"/>
          <p:cNvSpPr txBox="1">
            <a:spLocks/>
          </p:cNvSpPr>
          <p:nvPr/>
        </p:nvSpPr>
        <p:spPr>
          <a:xfrm>
            <a:off x="6396182" y="1852980"/>
            <a:ext cx="2747818" cy="1388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Font typeface="Dosis"/>
              <a:buNone/>
              <a:defRPr sz="5200" b="0" i="0" u="none" strike="noStrike" cap="none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Font typeface="Dosis"/>
              <a:buNone/>
              <a:defRPr sz="5200" b="0" i="0" u="none" strike="noStrike" cap="none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Font typeface="Dosis"/>
              <a:buNone/>
              <a:defRPr sz="5200" b="0" i="0" u="none" strike="noStrike" cap="none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Font typeface="Dosis"/>
              <a:buNone/>
              <a:defRPr sz="5200" b="0" i="0" u="none" strike="noStrike" cap="none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Font typeface="Dosis"/>
              <a:buNone/>
              <a:defRPr sz="5200" b="0" i="0" u="none" strike="noStrike" cap="none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Font typeface="Dosis"/>
              <a:buNone/>
              <a:defRPr sz="5200" b="0" i="0" u="none" strike="noStrike" cap="none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Font typeface="Dosis"/>
              <a:buNone/>
              <a:defRPr sz="5200" b="0" i="0" u="none" strike="noStrike" cap="none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Font typeface="Dosis"/>
              <a:buNone/>
              <a:defRPr sz="5200" b="0" i="0" u="none" strike="noStrike" cap="none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Font typeface="Dosis"/>
              <a:buNone/>
              <a:defRPr sz="5200" b="0" i="0" u="none" strike="noStrike" cap="none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9pPr>
          </a:lstStyle>
          <a:p>
            <a:pPr algn="r"/>
            <a:r>
              <a:rPr lang="ru-RU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Родительское собрание</a:t>
            </a:r>
          </a:p>
          <a:p>
            <a:pPr algn="r"/>
            <a:r>
              <a:rPr lang="ru-RU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ДД.ММ.ГГГГ</a:t>
            </a:r>
            <a:endParaRPr lang="ru-RU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Google Shape;105;p13"/>
          <p:cNvSpPr txBox="1">
            <a:spLocks/>
          </p:cNvSpPr>
          <p:nvPr/>
        </p:nvSpPr>
        <p:spPr>
          <a:xfrm>
            <a:off x="5763491" y="0"/>
            <a:ext cx="3380509" cy="1459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Font typeface="Dosis"/>
              <a:buNone/>
              <a:defRPr sz="5200" b="0" i="0" u="none" strike="noStrike" cap="none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Font typeface="Dosis"/>
              <a:buNone/>
              <a:defRPr sz="5200" b="0" i="0" u="none" strike="noStrike" cap="none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Font typeface="Dosis"/>
              <a:buNone/>
              <a:defRPr sz="5200" b="0" i="0" u="none" strike="noStrike" cap="none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Font typeface="Dosis"/>
              <a:buNone/>
              <a:defRPr sz="5200" b="0" i="0" u="none" strike="noStrike" cap="none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Font typeface="Dosis"/>
              <a:buNone/>
              <a:defRPr sz="5200" b="0" i="0" u="none" strike="noStrike" cap="none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Font typeface="Dosis"/>
              <a:buNone/>
              <a:defRPr sz="5200" b="0" i="0" u="none" strike="noStrike" cap="none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Font typeface="Dosis"/>
              <a:buNone/>
              <a:defRPr sz="5200" b="0" i="0" u="none" strike="noStrike" cap="none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Font typeface="Dosis"/>
              <a:buNone/>
              <a:defRPr sz="5200" b="0" i="0" u="none" strike="noStrike" cap="none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Font typeface="Dosis"/>
              <a:buNone/>
              <a:defRPr sz="5200" b="0" i="0" u="none" strike="noStrike" cap="none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9pPr>
          </a:lstStyle>
          <a:p>
            <a:pPr algn="r"/>
            <a:r>
              <a:rPr lang="ru-RU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Наименование образовательной организации</a:t>
            </a:r>
            <a:endParaRPr lang="ru-RU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Google Shape;105;p13"/>
          <p:cNvSpPr txBox="1">
            <a:spLocks/>
          </p:cNvSpPr>
          <p:nvPr/>
        </p:nvSpPr>
        <p:spPr>
          <a:xfrm>
            <a:off x="212436" y="4570653"/>
            <a:ext cx="8765309" cy="4514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Font typeface="Dosis"/>
              <a:buNone/>
              <a:defRPr sz="5200" b="0" i="0" u="none" strike="noStrike" cap="none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Font typeface="Dosis"/>
              <a:buNone/>
              <a:defRPr sz="5200" b="0" i="0" u="none" strike="noStrike" cap="none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Font typeface="Dosis"/>
              <a:buNone/>
              <a:defRPr sz="5200" b="0" i="0" u="none" strike="noStrike" cap="none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Font typeface="Dosis"/>
              <a:buNone/>
              <a:defRPr sz="5200" b="0" i="0" u="none" strike="noStrike" cap="none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Font typeface="Dosis"/>
              <a:buNone/>
              <a:defRPr sz="5200" b="0" i="0" u="none" strike="noStrike" cap="none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Font typeface="Dosis"/>
              <a:buNone/>
              <a:defRPr sz="5200" b="0" i="0" u="none" strike="noStrike" cap="none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Font typeface="Dosis"/>
              <a:buNone/>
              <a:defRPr sz="5200" b="0" i="0" u="none" strike="noStrike" cap="none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Font typeface="Dosis"/>
              <a:buNone/>
              <a:defRPr sz="5200" b="0" i="0" u="none" strike="noStrike" cap="none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Font typeface="Dosis"/>
              <a:buNone/>
              <a:defRPr sz="5200" b="0" i="0" u="none" strike="noStrike" cap="none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9pPr>
          </a:lstStyle>
          <a:p>
            <a:r>
              <a:rPr lang="ru-RU" sz="2000" i="1" dirty="0" smtClean="0"/>
              <a:t>ФИО выступающего, должность</a:t>
            </a:r>
            <a:endParaRPr lang="ru-RU" sz="2000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2"/>
          <p:cNvSpPr txBox="1">
            <a:spLocks noGrp="1"/>
          </p:cNvSpPr>
          <p:nvPr>
            <p:ph type="title"/>
          </p:nvPr>
        </p:nvSpPr>
        <p:spPr>
          <a:xfrm>
            <a:off x="1104900" y="276075"/>
            <a:ext cx="7876262" cy="74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ru-RU" dirty="0" smtClean="0"/>
              <a:t>ВАЖНО!</a:t>
            </a:r>
            <a:endParaRPr dirty="0"/>
          </a:p>
        </p:txBody>
      </p:sp>
      <p:sp>
        <p:nvSpPr>
          <p:cNvPr id="183" name="Google Shape;183;p22"/>
          <p:cNvSpPr txBox="1">
            <a:spLocks noGrp="1"/>
          </p:cNvSpPr>
          <p:nvPr>
            <p:ph type="body" idx="1"/>
          </p:nvPr>
        </p:nvSpPr>
        <p:spPr>
          <a:xfrm>
            <a:off x="212941" y="1139868"/>
            <a:ext cx="4672210" cy="3620022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ru-RU" sz="2400" dirty="0"/>
              <a:t>При проведении </a:t>
            </a:r>
            <a:r>
              <a:rPr lang="ru-RU" sz="2400" dirty="0" smtClean="0"/>
              <a:t>тестирования</a:t>
            </a:r>
            <a:br>
              <a:rPr lang="ru-RU" sz="2400" dirty="0" smtClean="0"/>
            </a:br>
            <a:r>
              <a:rPr lang="ru-RU" sz="2400" dirty="0" smtClean="0"/>
              <a:t>допускается присутствие</a:t>
            </a:r>
            <a:br>
              <a:rPr lang="ru-RU" sz="2400" dirty="0" smtClean="0"/>
            </a:br>
            <a:r>
              <a:rPr lang="ru-RU" sz="2400" dirty="0" smtClean="0"/>
              <a:t>в </a:t>
            </a:r>
            <a:r>
              <a:rPr lang="ru-RU" sz="2400" dirty="0"/>
              <a:t>аудитории в качестве наблюдателей родителей (законных представителей) </a:t>
            </a:r>
            <a:r>
              <a:rPr lang="ru-RU" sz="2400" dirty="0" smtClean="0"/>
              <a:t>обучающихся, участвующих </a:t>
            </a:r>
            <a:r>
              <a:rPr lang="ru-RU" sz="2400" dirty="0"/>
              <a:t>в </a:t>
            </a:r>
            <a:r>
              <a:rPr lang="ru-RU" sz="2400" dirty="0" smtClean="0"/>
              <a:t>тестировании</a:t>
            </a:r>
            <a:endParaRPr lang="ru-RU" sz="2400" dirty="0"/>
          </a:p>
        </p:txBody>
      </p:sp>
      <p:pic>
        <p:nvPicPr>
          <p:cNvPr id="185" name="Google Shape;185;p22" descr="2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flipH="1">
            <a:off x="3792119" y="1013694"/>
            <a:ext cx="6279900" cy="3532800"/>
          </a:xfrm>
          <a:prstGeom prst="parallelogram">
            <a:avLst>
              <a:gd name="adj" fmla="val 51555"/>
            </a:avLst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7721634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2"/>
          <p:cNvSpPr txBox="1">
            <a:spLocks noGrp="1"/>
          </p:cNvSpPr>
          <p:nvPr>
            <p:ph type="title"/>
          </p:nvPr>
        </p:nvSpPr>
        <p:spPr>
          <a:xfrm>
            <a:off x="1104900" y="276075"/>
            <a:ext cx="7876262" cy="74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ru-RU" dirty="0" smtClean="0"/>
              <a:t>ВАЖНО!</a:t>
            </a:r>
            <a:endParaRPr dirty="0"/>
          </a:p>
        </p:txBody>
      </p:sp>
      <p:sp>
        <p:nvSpPr>
          <p:cNvPr id="183" name="Google Shape;183;p22"/>
          <p:cNvSpPr txBox="1">
            <a:spLocks noGrp="1"/>
          </p:cNvSpPr>
          <p:nvPr>
            <p:ph type="body" idx="1"/>
          </p:nvPr>
        </p:nvSpPr>
        <p:spPr>
          <a:xfrm>
            <a:off x="212941" y="1139867"/>
            <a:ext cx="4910204" cy="3807913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ru-RU" sz="2600" dirty="0"/>
              <a:t>Т</a:t>
            </a:r>
            <a:r>
              <a:rPr lang="ru-RU" sz="2600" dirty="0" smtClean="0"/>
              <a:t>естирование </a:t>
            </a:r>
            <a:r>
              <a:rPr lang="ru-RU" sz="2600" dirty="0"/>
              <a:t>– дело </a:t>
            </a:r>
            <a:r>
              <a:rPr lang="ru-RU" sz="2600" b="1" dirty="0" smtClean="0"/>
              <a:t>добровольное.</a:t>
            </a:r>
            <a:br>
              <a:rPr lang="ru-RU" sz="2600" b="1" dirty="0" smtClean="0"/>
            </a:br>
            <a:r>
              <a:rPr lang="ru-RU" sz="2600" dirty="0" smtClean="0"/>
              <a:t>Однако</a:t>
            </a:r>
            <a:r>
              <a:rPr lang="ru-RU" sz="2600" dirty="0"/>
              <a:t>, если вы заботитесь о </a:t>
            </a:r>
            <a:r>
              <a:rPr lang="ru-RU" sz="2600" dirty="0" smtClean="0"/>
              <a:t>сохранении</a:t>
            </a:r>
            <a:br>
              <a:rPr lang="ru-RU" sz="2600" dirty="0" smtClean="0"/>
            </a:br>
            <a:r>
              <a:rPr lang="ru-RU" sz="2600" dirty="0" smtClean="0"/>
              <a:t>и </a:t>
            </a:r>
            <a:r>
              <a:rPr lang="ru-RU" sz="2600" dirty="0"/>
              <a:t>об укреплении здоровья своего </a:t>
            </a:r>
            <a:r>
              <a:rPr lang="ru-RU" sz="2600" dirty="0" smtClean="0"/>
              <a:t>ребенка - нет </a:t>
            </a:r>
            <a:r>
              <a:rPr lang="ru-RU" sz="2600" dirty="0"/>
              <a:t>причин </a:t>
            </a:r>
            <a:r>
              <a:rPr lang="ru-RU" sz="2600" dirty="0" smtClean="0"/>
              <a:t>отказываться</a:t>
            </a:r>
            <a:br>
              <a:rPr lang="ru-RU" sz="2600" dirty="0" smtClean="0"/>
            </a:br>
            <a:r>
              <a:rPr lang="ru-RU" sz="2600" dirty="0" smtClean="0"/>
              <a:t>от тестирования</a:t>
            </a:r>
            <a:endParaRPr lang="ru-RU" sz="2600" dirty="0"/>
          </a:p>
        </p:txBody>
      </p:sp>
      <p:pic>
        <p:nvPicPr>
          <p:cNvPr id="185" name="Google Shape;185;p22" descr="2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flipH="1">
            <a:off x="3792119" y="1013694"/>
            <a:ext cx="6279900" cy="3532800"/>
          </a:xfrm>
          <a:prstGeom prst="parallelogram">
            <a:avLst>
              <a:gd name="adj" fmla="val 51555"/>
            </a:avLst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4560485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167;p20"/>
          <p:cNvSpPr txBox="1">
            <a:spLocks/>
          </p:cNvSpPr>
          <p:nvPr/>
        </p:nvSpPr>
        <p:spPr>
          <a:xfrm>
            <a:off x="4622104" y="804637"/>
            <a:ext cx="4027167" cy="353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ru-RU" sz="2000" dirty="0" smtClean="0"/>
              <a:t>Председатель школьной комиссии по проведению социально-психологического тестирования:</a:t>
            </a:r>
          </a:p>
          <a:p>
            <a:endParaRPr lang="ru-RU" sz="2000" b="1" dirty="0"/>
          </a:p>
          <a:p>
            <a:r>
              <a:rPr lang="ru-RU" sz="2000" b="1" dirty="0" smtClean="0"/>
              <a:t>Фамилия Имя Отчество</a:t>
            </a:r>
          </a:p>
          <a:p>
            <a:endParaRPr lang="ru-RU" sz="2000" b="1" dirty="0" smtClean="0"/>
          </a:p>
          <a:p>
            <a:r>
              <a:rPr lang="ru-RU" sz="2000" b="1" dirty="0" smtClean="0"/>
              <a:t>Телефон, кабинет, время</a:t>
            </a:r>
            <a:endParaRPr lang="ru-RU" sz="2000" b="1" dirty="0"/>
          </a:p>
          <a:p>
            <a:endParaRPr lang="ru-RU" sz="2000" b="1" dirty="0"/>
          </a:p>
        </p:txBody>
      </p:sp>
      <p:pic>
        <p:nvPicPr>
          <p:cNvPr id="13" name="Рисунок 12"/>
          <p:cNvPicPr/>
          <p:nvPr/>
        </p:nvPicPr>
        <p:blipFill>
          <a:blip r:embed="rId3"/>
          <a:stretch>
            <a:fillRect/>
          </a:stretch>
        </p:blipFill>
        <p:spPr>
          <a:xfrm>
            <a:off x="726510" y="973346"/>
            <a:ext cx="2843408" cy="2979843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726510" y="3973205"/>
            <a:ext cx="35830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800" u="sng" dirty="0">
                <a:solidFill>
                  <a:srgbClr val="5B9BD5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http://www.fcprc.ru/projects/hotline/</a:t>
            </a:r>
            <a:endParaRPr lang="ru-RU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8"/>
          <p:cNvSpPr txBox="1">
            <a:spLocks noGrp="1"/>
          </p:cNvSpPr>
          <p:nvPr>
            <p:ph type="title"/>
          </p:nvPr>
        </p:nvSpPr>
        <p:spPr>
          <a:xfrm>
            <a:off x="1104900" y="276075"/>
            <a:ext cx="6724500" cy="74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ru-RU" dirty="0"/>
              <a:t>Стратегия национальной </a:t>
            </a:r>
            <a:r>
              <a:rPr lang="ru-RU" dirty="0" smtClean="0"/>
              <a:t>безопасности</a:t>
            </a:r>
            <a:br>
              <a:rPr lang="ru-RU" dirty="0" smtClean="0"/>
            </a:br>
            <a:r>
              <a:rPr lang="ru-RU" dirty="0"/>
              <a:t> </a:t>
            </a:r>
            <a:r>
              <a:rPr lang="ru-RU" dirty="0" smtClean="0"/>
              <a:t>             Российской </a:t>
            </a:r>
            <a:r>
              <a:rPr lang="ru-RU" dirty="0"/>
              <a:t>Федерации до 2020 года</a:t>
            </a:r>
            <a:endParaRPr dirty="0"/>
          </a:p>
        </p:txBody>
      </p:sp>
      <p:sp>
        <p:nvSpPr>
          <p:cNvPr id="140" name="Google Shape;140;p18"/>
          <p:cNvSpPr txBox="1">
            <a:spLocks noGrp="1"/>
          </p:cNvSpPr>
          <p:nvPr>
            <p:ph type="body" idx="1"/>
          </p:nvPr>
        </p:nvSpPr>
        <p:spPr>
          <a:xfrm>
            <a:off x="0" y="1296098"/>
            <a:ext cx="8220364" cy="364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ru-RU" dirty="0" smtClean="0"/>
              <a:t>Угрозами </a:t>
            </a:r>
            <a:r>
              <a:rPr lang="ru-RU" dirty="0"/>
              <a:t>национальной безопасности в сфере охраны здоровья граждан являются </a:t>
            </a:r>
            <a:r>
              <a:rPr lang="en-US" dirty="0" smtClean="0"/>
              <a:t>[</a:t>
            </a:r>
            <a:r>
              <a:rPr lang="ru-RU" dirty="0" smtClean="0"/>
              <a:t>…</a:t>
            </a:r>
            <a:r>
              <a:rPr lang="en-US" dirty="0" smtClean="0"/>
              <a:t>]</a:t>
            </a:r>
            <a:r>
              <a:rPr lang="ru-RU" dirty="0" smtClean="0"/>
              <a:t> </a:t>
            </a:r>
            <a:r>
              <a:rPr lang="ru-RU" dirty="0"/>
              <a:t>наркомания и алкоголизм, </a:t>
            </a:r>
            <a:r>
              <a:rPr lang="en-US" dirty="0" smtClean="0"/>
              <a:t>[</a:t>
            </a:r>
            <a:r>
              <a:rPr lang="ru-RU" dirty="0" smtClean="0"/>
              <a:t>…</a:t>
            </a:r>
            <a:r>
              <a:rPr lang="en-US" dirty="0" smtClean="0"/>
              <a:t>]</a:t>
            </a:r>
            <a:r>
              <a:rPr lang="ru-RU" dirty="0" smtClean="0"/>
              <a:t> доступность </a:t>
            </a:r>
            <a:r>
              <a:rPr lang="ru-RU" dirty="0" err="1"/>
              <a:t>психоактивных</a:t>
            </a:r>
            <a:r>
              <a:rPr lang="ru-RU" dirty="0"/>
              <a:t> и психотропных веществ для незаконного </a:t>
            </a:r>
            <a:r>
              <a:rPr lang="ru-RU" dirty="0" smtClean="0"/>
              <a:t>потребления (п. 72)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8"/>
          <p:cNvSpPr txBox="1">
            <a:spLocks noGrp="1"/>
          </p:cNvSpPr>
          <p:nvPr>
            <p:ph type="title"/>
          </p:nvPr>
        </p:nvSpPr>
        <p:spPr>
          <a:xfrm>
            <a:off x="831273" y="319668"/>
            <a:ext cx="7444509" cy="6593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ru-RU" dirty="0" smtClean="0"/>
              <a:t>Стратегия </a:t>
            </a:r>
            <a:r>
              <a:rPr lang="ru-RU" dirty="0"/>
              <a:t>государственной </a:t>
            </a:r>
            <a:r>
              <a:rPr lang="ru-RU" dirty="0" smtClean="0"/>
              <a:t>антинаркотической</a:t>
            </a:r>
            <a:br>
              <a:rPr lang="ru-RU" dirty="0" smtClean="0"/>
            </a:br>
            <a:r>
              <a:rPr lang="ru-RU" dirty="0"/>
              <a:t> </a:t>
            </a:r>
            <a:r>
              <a:rPr lang="ru-RU" dirty="0" smtClean="0"/>
              <a:t>    политики </a:t>
            </a:r>
            <a:r>
              <a:rPr lang="ru-RU" dirty="0"/>
              <a:t>Российской Федерации </a:t>
            </a:r>
            <a:r>
              <a:rPr lang="ru-RU" dirty="0" smtClean="0"/>
              <a:t>до </a:t>
            </a:r>
            <a:r>
              <a:rPr lang="ru-RU" dirty="0"/>
              <a:t>2020 </a:t>
            </a:r>
            <a:r>
              <a:rPr lang="ru-RU" dirty="0" smtClean="0"/>
              <a:t>года</a:t>
            </a:r>
            <a:endParaRPr dirty="0"/>
          </a:p>
        </p:txBody>
      </p:sp>
      <p:sp>
        <p:nvSpPr>
          <p:cNvPr id="140" name="Google Shape;140;p18"/>
          <p:cNvSpPr txBox="1">
            <a:spLocks noGrp="1"/>
          </p:cNvSpPr>
          <p:nvPr>
            <p:ph type="body" idx="1"/>
          </p:nvPr>
        </p:nvSpPr>
        <p:spPr>
          <a:xfrm>
            <a:off x="0" y="1222207"/>
            <a:ext cx="8220364" cy="364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ru-RU" dirty="0" smtClean="0"/>
              <a:t>Основные </a:t>
            </a:r>
            <a:r>
              <a:rPr lang="ru-RU" dirty="0"/>
              <a:t>стратегические </a:t>
            </a:r>
            <a:r>
              <a:rPr lang="ru-RU" dirty="0" smtClean="0"/>
              <a:t>задачи (п. 6): </a:t>
            </a:r>
            <a:endParaRPr lang="ru-RU" dirty="0"/>
          </a:p>
          <a:p>
            <a:r>
              <a:rPr lang="en-US" dirty="0" smtClean="0"/>
              <a:t>[</a:t>
            </a:r>
            <a:r>
              <a:rPr lang="ru-RU" dirty="0" smtClean="0"/>
              <a:t>…</a:t>
            </a:r>
            <a:r>
              <a:rPr lang="en-US" dirty="0" smtClean="0"/>
              <a:t>]</a:t>
            </a:r>
            <a:r>
              <a:rPr lang="ru-RU" dirty="0" smtClean="0"/>
              <a:t> создание </a:t>
            </a:r>
            <a:r>
              <a:rPr lang="ru-RU" dirty="0"/>
              <a:t>государственной системы профилактики немедицинского потребления наркотиков </a:t>
            </a:r>
            <a:r>
              <a:rPr lang="ru-RU" b="1" dirty="0"/>
              <a:t>с приоритетом мероприятий первичной </a:t>
            </a:r>
            <a:r>
              <a:rPr lang="ru-RU" b="1" dirty="0" smtClean="0"/>
              <a:t>профилактики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2244061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8"/>
          <p:cNvSpPr txBox="1">
            <a:spLocks noGrp="1"/>
          </p:cNvSpPr>
          <p:nvPr>
            <p:ph type="title"/>
          </p:nvPr>
        </p:nvSpPr>
        <p:spPr>
          <a:xfrm>
            <a:off x="1330036" y="319668"/>
            <a:ext cx="6945746" cy="6593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ru-RU" dirty="0" smtClean="0"/>
              <a:t>Нормативно-правовые документы:</a:t>
            </a:r>
            <a:endParaRPr dirty="0"/>
          </a:p>
        </p:txBody>
      </p:sp>
      <p:sp>
        <p:nvSpPr>
          <p:cNvPr id="140" name="Google Shape;140;p18"/>
          <p:cNvSpPr txBox="1">
            <a:spLocks noGrp="1"/>
          </p:cNvSpPr>
          <p:nvPr>
            <p:ph type="body" idx="1"/>
          </p:nvPr>
        </p:nvSpPr>
        <p:spPr>
          <a:xfrm>
            <a:off x="101600" y="1222207"/>
            <a:ext cx="8903854" cy="364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ru-RU" sz="2000" dirty="0"/>
              <a:t>Федеральный закон от 29.12.2012 г. N </a:t>
            </a:r>
            <a:r>
              <a:rPr lang="ru-RU" sz="2000" dirty="0" smtClean="0"/>
              <a:t>273-ФЗ</a:t>
            </a:r>
            <a:br>
              <a:rPr lang="ru-RU" sz="2000" dirty="0" smtClean="0"/>
            </a:br>
            <a:r>
              <a:rPr lang="ru-RU" sz="2000" dirty="0" smtClean="0"/>
              <a:t>"Об </a:t>
            </a:r>
            <a:r>
              <a:rPr lang="ru-RU" sz="2000" dirty="0"/>
              <a:t>образовании в Российской Федерации"</a:t>
            </a:r>
          </a:p>
          <a:p>
            <a:r>
              <a:rPr lang="ru-RU" sz="2000" dirty="0" smtClean="0"/>
              <a:t>Приказ </a:t>
            </a:r>
            <a:r>
              <a:rPr lang="ru-RU" sz="2000" dirty="0" err="1"/>
              <a:t>Минобрнауки</a:t>
            </a:r>
            <a:r>
              <a:rPr lang="ru-RU" sz="2000" dirty="0"/>
              <a:t> России от 16.06.2014 N </a:t>
            </a:r>
            <a:r>
              <a:rPr lang="ru-RU" sz="2000" dirty="0" smtClean="0"/>
              <a:t>658</a:t>
            </a:r>
            <a:br>
              <a:rPr lang="ru-RU" sz="2000" dirty="0" smtClean="0"/>
            </a:br>
            <a:r>
              <a:rPr lang="ru-RU" sz="2000" dirty="0" smtClean="0"/>
              <a:t>"Об </a:t>
            </a:r>
            <a:r>
              <a:rPr lang="ru-RU" sz="2000" dirty="0"/>
              <a:t>утверждении Порядка проведения социально-психологического тестирования лиц, обучающихся в общеобразовательных организациях и профессиональных образовательных организациях, а также в образовательных организациях высшего образования" (Зарегистрировано в Минюсте России 13.08.2014 N 33576</a:t>
            </a:r>
            <a:r>
              <a:rPr lang="ru-RU" sz="2000" dirty="0" smtClean="0"/>
              <a:t>)</a:t>
            </a:r>
          </a:p>
          <a:p>
            <a:r>
              <a:rPr lang="ru-RU" sz="2000" dirty="0" smtClean="0"/>
              <a:t>… и т.д.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3734847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0"/>
          <p:cNvSpPr txBox="1">
            <a:spLocks noGrp="1"/>
          </p:cNvSpPr>
          <p:nvPr>
            <p:ph type="body" idx="1"/>
          </p:nvPr>
        </p:nvSpPr>
        <p:spPr>
          <a:xfrm>
            <a:off x="1101375" y="1311550"/>
            <a:ext cx="3681900" cy="353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63500" lvl="0" indent="0">
              <a:buNone/>
            </a:pPr>
            <a:r>
              <a:rPr lang="ru-RU" b="1" dirty="0" smtClean="0"/>
              <a:t>1. Социально-психологическое </a:t>
            </a:r>
            <a:r>
              <a:rPr lang="ru-RU" b="1" dirty="0"/>
              <a:t>тестирование </a:t>
            </a:r>
          </a:p>
        </p:txBody>
      </p:sp>
      <p:sp>
        <p:nvSpPr>
          <p:cNvPr id="166" name="Google Shape;166;p20"/>
          <p:cNvSpPr txBox="1">
            <a:spLocks noGrp="1"/>
          </p:cNvSpPr>
          <p:nvPr>
            <p:ph type="title"/>
          </p:nvPr>
        </p:nvSpPr>
        <p:spPr>
          <a:xfrm>
            <a:off x="1101386" y="272850"/>
            <a:ext cx="7574400" cy="74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Тестирование:</a:t>
            </a:r>
            <a:endParaRPr dirty="0"/>
          </a:p>
        </p:txBody>
      </p:sp>
      <p:sp>
        <p:nvSpPr>
          <p:cNvPr id="167" name="Google Shape;167;p20"/>
          <p:cNvSpPr txBox="1">
            <a:spLocks noGrp="1"/>
          </p:cNvSpPr>
          <p:nvPr>
            <p:ph type="body" idx="2"/>
          </p:nvPr>
        </p:nvSpPr>
        <p:spPr>
          <a:xfrm>
            <a:off x="4783275" y="1311550"/>
            <a:ext cx="3903574" cy="353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ru-RU" b="1" dirty="0" smtClean="0"/>
              <a:t>2. </a:t>
            </a:r>
            <a:r>
              <a:rPr lang="ru-RU" b="1" dirty="0"/>
              <a:t>Профилактические медицинские осмотры </a:t>
            </a:r>
          </a:p>
        </p:txBody>
      </p:sp>
      <p:pic>
        <p:nvPicPr>
          <p:cNvPr id="6" name="Picture 2" descr="\\Server\oblnarkodispanser\Аносовой Е.В\фото тесты\Новый рисунок.jpg"/>
          <p:cNvPicPr>
            <a:picLocks noChangeAspect="1" noChangeArrowheads="1"/>
          </p:cNvPicPr>
          <p:nvPr/>
        </p:nvPicPr>
        <p:blipFill rotWithShape="1">
          <a:blip r:embed="rId3"/>
          <a:srcRect t="18305" b="9416"/>
          <a:stretch/>
        </p:blipFill>
        <p:spPr bwMode="auto">
          <a:xfrm>
            <a:off x="4783275" y="2743200"/>
            <a:ext cx="3510980" cy="19070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Google Shape;185;p22" descr="2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flipH="1">
            <a:off x="1101375" y="2824619"/>
            <a:ext cx="3250259" cy="17441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2"/>
          <p:cNvSpPr txBox="1">
            <a:spLocks noGrp="1"/>
          </p:cNvSpPr>
          <p:nvPr>
            <p:ph type="title"/>
          </p:nvPr>
        </p:nvSpPr>
        <p:spPr>
          <a:xfrm>
            <a:off x="1104900" y="276075"/>
            <a:ext cx="7876262" cy="74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ru-RU" sz="1800" b="1" dirty="0" smtClean="0"/>
              <a:t>Единая методика Социально-Психологического Тестирования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400" dirty="0" smtClean="0"/>
              <a:t>(</a:t>
            </a:r>
            <a:r>
              <a:rPr lang="ru-RU" sz="1400" dirty="0" smtClean="0">
                <a:ea typeface="Calibri" panose="020F0502020204030204" pitchFamily="34" charset="0"/>
              </a:rPr>
              <a:t>разработана в соответствии с поручением Государственного </a:t>
            </a:r>
            <a:r>
              <a:rPr lang="ru-RU" sz="1400" dirty="0" err="1" smtClean="0">
                <a:ea typeface="Calibri" panose="020F0502020204030204" pitchFamily="34" charset="0"/>
              </a:rPr>
              <a:t>антинаркотического</a:t>
            </a:r>
            <a:r>
              <a:rPr lang="ru-RU" sz="1400" dirty="0" smtClean="0">
                <a:ea typeface="Calibri" panose="020F0502020204030204" pitchFamily="34" charset="0"/>
              </a:rPr>
              <a:t> </a:t>
            </a:r>
            <a:r>
              <a:rPr lang="ru-RU" sz="1400" dirty="0" smtClean="0">
                <a:ea typeface="Calibri" panose="020F0502020204030204" pitchFamily="34" charset="0"/>
              </a:rPr>
              <a:t>комитета; </a:t>
            </a:r>
            <a:r>
              <a:rPr lang="ru-RU" sz="1400" dirty="0" smtClean="0"/>
              <a:t>правообладатель Министерство Просвещения Российской Федерации):</a:t>
            </a:r>
            <a:endParaRPr sz="1400" dirty="0"/>
          </a:p>
        </p:txBody>
      </p:sp>
      <p:sp>
        <p:nvSpPr>
          <p:cNvPr id="183" name="Google Shape;183;p22"/>
          <p:cNvSpPr txBox="1">
            <a:spLocks noGrp="1"/>
          </p:cNvSpPr>
          <p:nvPr>
            <p:ph type="body" idx="1"/>
          </p:nvPr>
        </p:nvSpPr>
        <p:spPr>
          <a:xfrm>
            <a:off x="212942" y="1139868"/>
            <a:ext cx="4517158" cy="3620022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ru-RU" sz="1800" dirty="0" smtClean="0"/>
              <a:t>некоторые личностные характеристики,</a:t>
            </a:r>
            <a:br>
              <a:rPr lang="ru-RU" sz="1800" dirty="0" smtClean="0"/>
            </a:br>
            <a:r>
              <a:rPr lang="ru-RU" sz="1800" dirty="0" smtClean="0"/>
              <a:t>связанные с потенциально рискованным поведением</a:t>
            </a:r>
          </a:p>
          <a:p>
            <a:r>
              <a:rPr lang="ru-RU" sz="1800" dirty="0" smtClean="0"/>
              <a:t>особенности стратегий при решении жизненных проблем</a:t>
            </a:r>
          </a:p>
          <a:p>
            <a:r>
              <a:rPr lang="ru-RU" sz="1800" dirty="0" smtClean="0">
                <a:cs typeface="Times New Roman" panose="02020603050405020304" pitchFamily="18" charset="0"/>
              </a:rPr>
              <a:t>оценивает </a:t>
            </a:r>
            <a:r>
              <a:rPr lang="ru-RU" sz="1800" dirty="0" smtClean="0">
                <a:cs typeface="Times New Roman" panose="02020603050405020304" pitchFamily="18" charset="0"/>
              </a:rPr>
              <a:t>степень </a:t>
            </a:r>
            <a:r>
              <a:rPr lang="ru-RU" sz="1800" dirty="0" err="1" smtClean="0">
                <a:cs typeface="Times New Roman" panose="02020603050405020304" pitchFamily="18" charset="0"/>
              </a:rPr>
              <a:t>рискогенности</a:t>
            </a:r>
            <a:r>
              <a:rPr lang="ru-RU" sz="1800" dirty="0" smtClean="0">
                <a:cs typeface="Times New Roman" panose="02020603050405020304" pitchFamily="18" charset="0"/>
              </a:rPr>
              <a:t> социально-психологических условий в которых находятся обучающиеся на основе процедуры </a:t>
            </a:r>
            <a:r>
              <a:rPr lang="ru-RU" sz="1800" dirty="0" smtClean="0">
                <a:cs typeface="Times New Roman" panose="02020603050405020304" pitchFamily="18" charset="0"/>
              </a:rPr>
              <a:t>опроса</a:t>
            </a:r>
            <a:endParaRPr lang="ru-RU" sz="1800" dirty="0"/>
          </a:p>
        </p:txBody>
      </p:sp>
      <p:pic>
        <p:nvPicPr>
          <p:cNvPr id="185" name="Google Shape;185;p22" descr="2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flipH="1">
            <a:off x="3792119" y="1013694"/>
            <a:ext cx="6279900" cy="3532800"/>
          </a:xfrm>
          <a:prstGeom prst="parallelogram">
            <a:avLst>
              <a:gd name="adj" fmla="val 51555"/>
            </a:avLst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61599" y="226729"/>
            <a:ext cx="6750839" cy="438581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Единый стандарт проведения единой методики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561600" y="700427"/>
            <a:ext cx="7584893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561598" y="2344760"/>
            <a:ext cx="3553521" cy="48474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 lIns="68580" tIns="34290" rIns="68580" bIns="34290">
            <a:spAutoFit/>
          </a:bodyPr>
          <a:lstStyle/>
          <a:p>
            <a:pPr marL="257175" indent="-257175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Единое содержание методики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892782" y="986336"/>
            <a:ext cx="3553520" cy="48474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 lIns="68580" tIns="34290" rIns="68580" bIns="34290">
            <a:spAutoFit/>
          </a:bodyPr>
          <a:lstStyle/>
          <a:p>
            <a:pPr marL="257175" indent="-257175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Единообразие субшкал и шкал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61600" y="986336"/>
            <a:ext cx="3553520" cy="48474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 lIns="68580" tIns="34290" rIns="68580" bIns="34290">
            <a:spAutoFit/>
          </a:bodyPr>
          <a:lstStyle/>
          <a:p>
            <a:pPr marL="257175" indent="-257175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Единый порядок проведения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61598" y="1665547"/>
            <a:ext cx="3553520" cy="48474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 lIns="68580" tIns="34290" rIns="68580" bIns="34290">
            <a:spAutoFit/>
          </a:bodyPr>
          <a:lstStyle/>
          <a:p>
            <a:pPr marL="257175" indent="-257175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Единые инструкции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892781" y="1665548"/>
            <a:ext cx="3560911" cy="48474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txBody>
          <a:bodyPr wrap="none" lIns="68580" tIns="34290" rIns="68580" bIns="34290">
            <a:spAutoFit/>
          </a:bodyPr>
          <a:lstStyle/>
          <a:p>
            <a:pPr marL="257175" indent="-257175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Единые требования к обработке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892782" y="2344760"/>
            <a:ext cx="3553520" cy="48474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 lIns="68580" tIns="34290" rIns="68580" bIns="34290">
            <a:spAutoFit/>
          </a:bodyPr>
          <a:lstStyle/>
          <a:p>
            <a:pPr marL="257175" indent="-257175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Единые формы отчетности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61598" y="3023971"/>
            <a:ext cx="7884704" cy="90024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 lIns="68580" tIns="34290" rIns="68580" bIns="34290">
            <a:spAutoFit/>
          </a:bodyPr>
          <a:lstStyle/>
          <a:p>
            <a:pPr algn="jus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Органы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исполнительной власти субъектов Российской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Федерации,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ответственные за реализацию государственной политики в сфере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несут ответственность за 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989475" y="4118681"/>
            <a:ext cx="7028948" cy="62324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 lIns="68580" tIns="34290" rIns="68580" bIns="34290">
            <a:spAutoFit/>
          </a:bodyPr>
          <a:lstStyle/>
          <a:p>
            <a:pPr marL="257175" indent="-257175">
              <a:buFont typeface="Wingdings" panose="05000000000000000000" pitchFamily="2" charset="2"/>
              <a:buChar char="Ø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аутентичность используемой методики оригиналу, </a:t>
            </a:r>
          </a:p>
          <a:p>
            <a:pPr marL="257175" indent="-257175">
              <a:buFont typeface="Wingdings" panose="05000000000000000000" pitchFamily="2" charset="2"/>
              <a:buChar char="Ø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соответствие стандарту и порядку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38957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600798" y="115549"/>
            <a:ext cx="5511942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ru-R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Назначение и область применения ЕМ СПТ</a:t>
            </a:r>
            <a:endParaRPr lang="ru-RU" sz="2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478177" y="516928"/>
            <a:ext cx="7584893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336614" y="996798"/>
            <a:ext cx="8405685" cy="90024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 lIns="68580" tIns="34290" rIns="68580" bIns="34290">
            <a:spAutoFit/>
          </a:bodyPr>
          <a:lstStyle/>
          <a:p>
            <a:pPr algn="jus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оценку вероятности вовлечения в зависимое поведение на основе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соотношения факторов риска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(ФР) и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факторов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защиты (ФЗ)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воздействующих на обследуемых.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26422" y="2961007"/>
            <a:ext cx="8405685" cy="62324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 lIns="68580" tIns="34290" rIns="68580" bIns="34290">
            <a:spAutoFit/>
          </a:bodyPr>
          <a:lstStyle/>
          <a:p>
            <a:pPr algn="jus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Выявляет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повышенную и незначительную вероятность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вовлечения в зависимое поведение.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26422" y="3770360"/>
            <a:ext cx="8405685" cy="62324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 lIns="68580" tIns="34290" rIns="68580" bIns="34290">
            <a:spAutoFit/>
          </a:bodyPr>
          <a:lstStyle/>
          <a:p>
            <a:pPr algn="just"/>
            <a:r>
              <a:rPr lang="ru-RU" sz="1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ЕМ 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</a:rPr>
              <a:t>СПТ применяется для тестирования лиц подросткового и юношеского возраста старше 13 лет.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53143" y="2063594"/>
            <a:ext cx="8033657" cy="68480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не может быть использована для формулировки заключения о наркотической или иной зависимости респондента</a:t>
            </a:r>
          </a:p>
        </p:txBody>
      </p:sp>
    </p:spTree>
    <p:extLst>
      <p:ext uri="{BB962C8B-B14F-4D97-AF65-F5344CB8AC3E}">
        <p14:creationId xmlns="" xmlns:p14="http://schemas.microsoft.com/office/powerpoint/2010/main" val="304785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89810" y="133478"/>
            <a:ext cx="6951422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ru-R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построения и формы проведения и ЕМ СПТ</a:t>
            </a:r>
            <a:endParaRPr lang="ru-RU" sz="2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478177" y="516928"/>
            <a:ext cx="7584893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Рисунок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0323" y="1956632"/>
            <a:ext cx="3425368" cy="2377574"/>
          </a:xfrm>
          <a:prstGeom prst="rect">
            <a:avLst/>
          </a:prstGeom>
          <a:ln w="25400">
            <a:solidFill>
              <a:schemeClr val="accent4">
                <a:lumMod val="75000"/>
              </a:schemeClr>
            </a:solidFill>
          </a:ln>
        </p:spPr>
      </p:pic>
      <p:sp>
        <p:nvSpPr>
          <p:cNvPr id="17" name="Прямоугольник 16"/>
          <p:cNvSpPr/>
          <p:nvPr/>
        </p:nvSpPr>
        <p:spPr>
          <a:xfrm>
            <a:off x="765680" y="1956632"/>
            <a:ext cx="3422793" cy="249299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 lIns="68580" tIns="34290" rIns="68580" bIns="34290">
            <a:spAutoFit/>
          </a:bodyPr>
          <a:lstStyle/>
          <a:p>
            <a:pPr marL="257175" indent="-257175">
              <a:spcBef>
                <a:spcPts val="450"/>
              </a:spcBef>
              <a:spcAft>
                <a:spcPts val="450"/>
              </a:spcAft>
              <a:buFont typeface="Wingdings" panose="05000000000000000000" pitchFamily="2" charset="2"/>
              <a:buChar char="ü"/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Научность</a:t>
            </a:r>
            <a:endParaRPr lang="ru-RU" sz="15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175" indent="-257175">
              <a:spcBef>
                <a:spcPts val="450"/>
              </a:spcBef>
              <a:spcAft>
                <a:spcPts val="450"/>
              </a:spcAft>
              <a:buFont typeface="Wingdings" panose="05000000000000000000" pitchFamily="2" charset="2"/>
              <a:buChar char="ü"/>
            </a:pP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Конфиденциальность</a:t>
            </a:r>
            <a:endParaRPr lang="ru-RU" sz="1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175" indent="-257175">
              <a:spcBef>
                <a:spcPts val="450"/>
              </a:spcBef>
              <a:spcAft>
                <a:spcPts val="450"/>
              </a:spcAft>
              <a:buFont typeface="Wingdings" panose="05000000000000000000" pitchFamily="2" charset="2"/>
              <a:buChar char="ü"/>
            </a:pP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Добровольность</a:t>
            </a:r>
            <a:endParaRPr lang="ru-RU" sz="1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175" indent="-257175">
              <a:spcBef>
                <a:spcPts val="450"/>
              </a:spcBef>
              <a:spcAft>
                <a:spcPts val="450"/>
              </a:spcAft>
              <a:buFont typeface="Wingdings" panose="05000000000000000000" pitchFamily="2" charset="2"/>
              <a:buChar char="ü"/>
            </a:pP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Достоверность</a:t>
            </a: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175" indent="-257175">
              <a:spcBef>
                <a:spcPts val="450"/>
              </a:spcBef>
              <a:spcAft>
                <a:spcPts val="450"/>
              </a:spcAft>
              <a:buFont typeface="Wingdings" panose="05000000000000000000" pitchFamily="2" charset="2"/>
              <a:buChar char="ü"/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развития</a:t>
            </a:r>
          </a:p>
          <a:p>
            <a:pPr marL="257175" indent="-257175">
              <a:spcBef>
                <a:spcPts val="450"/>
              </a:spcBef>
              <a:spcAft>
                <a:spcPts val="450"/>
              </a:spcAft>
              <a:buFont typeface="Wingdings" panose="05000000000000000000" pitchFamily="2" charset="2"/>
              <a:buChar char="ü"/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Единообразие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</a:t>
            </a:r>
          </a:p>
          <a:p>
            <a:pPr marL="257175" indent="-257175">
              <a:spcBef>
                <a:spcPts val="450"/>
              </a:spcBef>
              <a:spcAft>
                <a:spcPts val="450"/>
              </a:spcAft>
              <a:buFont typeface="Wingdings" panose="05000000000000000000" pitchFamily="2" charset="2"/>
              <a:buChar char="ü"/>
            </a:pP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Систематичность</a:t>
            </a: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65681" y="801394"/>
            <a:ext cx="3422794" cy="76174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 lIns="68580" tIns="34290" rIns="68580" bIns="34290">
            <a:spAutoFit/>
          </a:bodyPr>
          <a:lstStyle/>
          <a:p>
            <a:pPr algn="ctr"/>
            <a:endParaRPr lang="ru-RU" sz="1500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ru-RU" sz="15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Принципы </a:t>
            </a:r>
            <a:r>
              <a:rPr lang="ru-RU" sz="1500" b="1" dirty="0">
                <a:latin typeface="Times New Roman" panose="02020603050405020304" pitchFamily="18" charset="0"/>
                <a:ea typeface="Calibri" panose="020F0502020204030204" pitchFamily="34" charset="0"/>
              </a:rPr>
              <a:t>построения </a:t>
            </a:r>
            <a:r>
              <a:rPr lang="ru-RU" sz="15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методики</a:t>
            </a:r>
          </a:p>
          <a:p>
            <a:pPr algn="ctr"/>
            <a:endParaRPr lang="ru-RU" sz="15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4900323" y="801394"/>
            <a:ext cx="3422794" cy="76174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Возрастные модификации</a:t>
            </a:r>
          </a:p>
          <a:p>
            <a:pPr algn="ctr"/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единой методики социально-психологического тестирования</a:t>
            </a:r>
            <a:endParaRPr lang="ru-RU" sz="1500" dirty="0"/>
          </a:p>
        </p:txBody>
      </p:sp>
    </p:spTree>
    <p:extLst>
      <p:ext uri="{BB962C8B-B14F-4D97-AF65-F5344CB8AC3E}">
        <p14:creationId xmlns="" xmlns:p14="http://schemas.microsoft.com/office/powerpoint/2010/main" val="2402205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lliam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280</Words>
  <Application>Microsoft Office PowerPoint</Application>
  <PresentationFormat>Экран (16:9)</PresentationFormat>
  <Paragraphs>58</Paragraphs>
  <Slides>12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William template</vt:lpstr>
      <vt:lpstr>КОНФИДЕНЦИАЛЬНОЕ СОЦИАЛЬНО- ПСИХОЛОГИЧЕСКОЕ ТЕСТИРОВАНИЕ ОБУЧАЮЩИХСЯ 7-11 КЛАССОВ НА ДОБРОВОЛЬНОЙ ОСНОВЕ  НА ПРЕДМЕТ РАННЕГО ВЫЯВЛЕНИЯ НЕМЕДИЦИНСКОГО ПОТРЕБЛЕНИЯ НАРКОТИЧЕСКИХ СРЕДСТВ И ПСИХОТРОПНЫХ ВЕЩЕСТВ</vt:lpstr>
      <vt:lpstr>Стратегия национальной безопасности               Российской Федерации до 2020 года</vt:lpstr>
      <vt:lpstr>Стратегия государственной антинаркотической      политики Российской Федерации до 2020 года</vt:lpstr>
      <vt:lpstr>Нормативно-правовые документы:</vt:lpstr>
      <vt:lpstr>Тестирование:</vt:lpstr>
      <vt:lpstr>Единая методика Социально-Психологического Тестирования (разработана в соответствии с поручением Государственного антинаркотического комитета; правообладатель Министерство Просвещения Российской Федерации):</vt:lpstr>
      <vt:lpstr>Слайд 7</vt:lpstr>
      <vt:lpstr>Слайд 8</vt:lpstr>
      <vt:lpstr>Слайд 9</vt:lpstr>
      <vt:lpstr>ВАЖНО!</vt:lpstr>
      <vt:lpstr>ВАЖНО!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Анастасия</dc:creator>
  <cp:lastModifiedBy>Пользователь</cp:lastModifiedBy>
  <cp:revision>20</cp:revision>
  <dcterms:modified xsi:type="dcterms:W3CDTF">2019-09-10T05:51:47Z</dcterms:modified>
</cp:coreProperties>
</file>